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DG Jory" panose="020B0604020202020204" charset="-78"/>
      <p:regular r:id="rId15"/>
    </p:embeddedFont>
    <p:embeddedFont>
      <p:font typeface="DG Jory Bold" panose="020B0604020202020204" charset="-78"/>
      <p:regular r:id="rId16"/>
    </p:embeddedFont>
    <p:embeddedFont>
      <p:font typeface="League Spartan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07933" y="59261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680067" y="-251105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39787" r="-1010" b="-397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78687" y="329294"/>
            <a:ext cx="2529933" cy="1282619"/>
          </a:xfrm>
          <a:custGeom>
            <a:avLst/>
            <a:gdLst/>
            <a:ahLst/>
            <a:cxnLst/>
            <a:rect l="l" t="t" r="r" b="b"/>
            <a:pathLst>
              <a:path w="2529933" h="1282619">
                <a:moveTo>
                  <a:pt x="0" y="0"/>
                </a:moveTo>
                <a:lnTo>
                  <a:pt x="2529933" y="0"/>
                </a:lnTo>
                <a:lnTo>
                  <a:pt x="2529933" y="1282618"/>
                </a:lnTo>
                <a:lnTo>
                  <a:pt x="0" y="1282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623" b="-4862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77399" y="8873749"/>
            <a:ext cx="5966329" cy="141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endParaRPr dirty="0"/>
          </a:p>
          <a:p>
            <a:pPr algn="r">
              <a:lnSpc>
                <a:spcPts val="5584"/>
              </a:lnSpc>
            </a:pPr>
            <a:r>
              <a:rPr lang="en-US" sz="46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-</a:t>
            </a:r>
            <a:r>
              <a:rPr lang="en-US" sz="4653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By Infosys Interns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1874" y="3551865"/>
            <a:ext cx="13233169" cy="261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BEYOND_QWERTY</a:t>
            </a:r>
          </a:p>
          <a:p>
            <a:pPr algn="ctr">
              <a:lnSpc>
                <a:spcPts val="10324"/>
              </a:lnSpc>
            </a:pPr>
            <a:r>
              <a:rPr lang="en-US" sz="860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12453" y="6088119"/>
            <a:ext cx="8712332" cy="65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382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Voice Enabled Form Filling Project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150391" y="747655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92574" y="889839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56092" y="-432"/>
            <a:ext cx="18544092" cy="10287432"/>
          </a:xfrm>
          <a:custGeom>
            <a:avLst/>
            <a:gdLst/>
            <a:ahLst/>
            <a:cxnLst/>
            <a:rect l="l" t="t" r="r" b="b"/>
            <a:pathLst>
              <a:path w="18544092" h="10287432">
                <a:moveTo>
                  <a:pt x="0" y="0"/>
                </a:moveTo>
                <a:lnTo>
                  <a:pt x="18544092" y="0"/>
                </a:lnTo>
                <a:lnTo>
                  <a:pt x="18544092" y="10287432"/>
                </a:lnTo>
                <a:lnTo>
                  <a:pt x="0" y="10287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t="-40129" b="-4012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30853" y="3271773"/>
            <a:ext cx="12184314" cy="463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🌍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Global Expansion 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 for more languages &amp; dialects.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🧠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Advanced AI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–Improved speech recognition &amp; NLP accuracy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📲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Cross-Platform Integration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Mobile, web, and smart devices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🔒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Enhanced Security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–Stronger encryption &amp; compliance   measures.</a:t>
            </a:r>
          </a:p>
          <a:p>
            <a:pPr algn="just">
              <a:lnSpc>
                <a:spcPts val="5252"/>
              </a:lnSpc>
            </a:pP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🤖 </a:t>
            </a:r>
            <a:r>
              <a:rPr lang="en-US" sz="3751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 Automation</a:t>
            </a:r>
            <a:r>
              <a:rPr lang="en-US" sz="3751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Smart suggestions &amp; predictive form-filling.</a:t>
            </a:r>
          </a:p>
          <a:p>
            <a:pPr algn="just">
              <a:lnSpc>
                <a:spcPts val="5252"/>
              </a:lnSpc>
            </a:pPr>
            <a:endParaRPr lang="en-US" sz="3751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58951" y="1260017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648656" y="2113804"/>
            <a:ext cx="9698462" cy="687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endParaRPr dirty="0"/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Efficient &amp; Accessible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Voice-enabled form filling reduces manual effort, making it faster and easier for all users.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</a:t>
            </a: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Inclusive &amp; Scalable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Supports multiple languages and adapts to diverse user needs, enhancing digital accessibility.</a:t>
            </a:r>
          </a:p>
          <a:p>
            <a:pPr marL="770968" lvl="1" indent="-385484" algn="l">
              <a:lnSpc>
                <a:spcPts val="4999"/>
              </a:lnSpc>
              <a:buFont typeface="Arial"/>
              <a:buChar char="•"/>
            </a:pPr>
            <a:r>
              <a:rPr lang="en-US" sz="3570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Secure &amp; Future-Ready </a:t>
            </a:r>
            <a:r>
              <a:rPr lang="en-US" sz="3570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– Ensures data privacy while leveraging AI for improved accuracy and seamless integration across platforms.</a:t>
            </a:r>
          </a:p>
          <a:p>
            <a:pPr algn="ctr">
              <a:lnSpc>
                <a:spcPts val="4999"/>
              </a:lnSpc>
            </a:pPr>
            <a:endParaRPr lang="en-US" sz="3570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680067" y="407157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822251" y="549341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7197" y="2623202"/>
            <a:ext cx="5594290" cy="5922011"/>
          </a:xfrm>
          <a:custGeom>
            <a:avLst/>
            <a:gdLst/>
            <a:ahLst/>
            <a:cxnLst/>
            <a:rect l="l" t="t" r="r" b="b"/>
            <a:pathLst>
              <a:path w="5594290" h="5922011">
                <a:moveTo>
                  <a:pt x="0" y="0"/>
                </a:moveTo>
                <a:lnTo>
                  <a:pt x="5594290" y="0"/>
                </a:lnTo>
                <a:lnTo>
                  <a:pt x="5594290" y="5922011"/>
                </a:lnTo>
                <a:lnTo>
                  <a:pt x="0" y="592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4" r="-33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8627" y="919519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828914" y="4195354"/>
            <a:ext cx="1469854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54"/>
              </a:lnSpc>
              <a:spcBef>
                <a:spcPct val="0"/>
              </a:spcBef>
            </a:pPr>
            <a:r>
              <a:rPr lang="en-US" sz="13962" b="1" u="none" strike="noStrike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14998729" y="-1261755"/>
            <a:ext cx="6969338" cy="6310418"/>
          </a:xfrm>
          <a:custGeom>
            <a:avLst/>
            <a:gdLst/>
            <a:ahLst/>
            <a:cxnLst/>
            <a:rect l="l" t="t" r="r" b="b"/>
            <a:pathLst>
              <a:path w="6969338" h="6310418">
                <a:moveTo>
                  <a:pt x="6969338" y="6310419"/>
                </a:moveTo>
                <a:lnTo>
                  <a:pt x="0" y="6310419"/>
                </a:lnTo>
                <a:lnTo>
                  <a:pt x="0" y="0"/>
                </a:lnTo>
                <a:lnTo>
                  <a:pt x="6969338" y="0"/>
                </a:lnTo>
                <a:lnTo>
                  <a:pt x="6969338" y="6310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4077" y="6543421"/>
            <a:ext cx="6793079" cy="6150824"/>
          </a:xfrm>
          <a:custGeom>
            <a:avLst/>
            <a:gdLst/>
            <a:ahLst/>
            <a:cxnLst/>
            <a:rect l="l" t="t" r="r" b="b"/>
            <a:pathLst>
              <a:path w="6793079" h="6150824">
                <a:moveTo>
                  <a:pt x="0" y="0"/>
                </a:moveTo>
                <a:lnTo>
                  <a:pt x="6793079" y="0"/>
                </a:lnTo>
                <a:lnTo>
                  <a:pt x="6793079" y="6150824"/>
                </a:lnTo>
                <a:lnTo>
                  <a:pt x="0" y="615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6815999" cy="6171577"/>
          </a:xfrm>
          <a:custGeom>
            <a:avLst/>
            <a:gdLst/>
            <a:ahLst/>
            <a:cxnLst/>
            <a:rect l="l" t="t" r="r" b="b"/>
            <a:pathLst>
              <a:path w="6815999" h="6171577">
                <a:moveTo>
                  <a:pt x="6815999" y="6171577"/>
                </a:moveTo>
                <a:lnTo>
                  <a:pt x="0" y="6171577"/>
                </a:lnTo>
                <a:lnTo>
                  <a:pt x="0" y="0"/>
                </a:lnTo>
                <a:lnTo>
                  <a:pt x="6815999" y="0"/>
                </a:lnTo>
                <a:lnTo>
                  <a:pt x="6815999" y="61715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1028700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170884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50423" y="3503277"/>
            <a:ext cx="5392265" cy="5053404"/>
            <a:chOff x="0" y="0"/>
            <a:chExt cx="737548" cy="691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7548" cy="691199"/>
            </a:xfrm>
            <a:custGeom>
              <a:avLst/>
              <a:gdLst/>
              <a:ahLst/>
              <a:cxnLst/>
              <a:rect l="l" t="t" r="r" b="b"/>
              <a:pathLst>
                <a:path w="737548" h="691199">
                  <a:moveTo>
                    <a:pt x="0" y="0"/>
                  </a:moveTo>
                  <a:lnTo>
                    <a:pt x="737548" y="0"/>
                  </a:lnTo>
                  <a:lnTo>
                    <a:pt x="737548" y="691199"/>
                  </a:lnTo>
                  <a:lnTo>
                    <a:pt x="0" y="691199"/>
                  </a:lnTo>
                  <a:close/>
                </a:path>
              </a:pathLst>
            </a:custGeom>
            <a:blipFill>
              <a:blip r:embed="rId4"/>
              <a:stretch>
                <a:fillRect t="-1652" b="-505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990788" y="3581496"/>
            <a:ext cx="8049804" cy="482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9"/>
              </a:lnSpc>
            </a:pPr>
            <a:r>
              <a:rPr lang="en-US" sz="342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"Beyond QWERTY" is an AI-powered, voice-enabled form-filling system designed to enhance accessibility. Using speech recognition , it allows users to fill forms effortlessly in multiple languages, reducing typing effort and language barriers. </a:t>
            </a:r>
          </a:p>
          <a:p>
            <a:pPr algn="l">
              <a:lnSpc>
                <a:spcPts val="4789"/>
              </a:lnSpc>
            </a:pPr>
            <a:r>
              <a:rPr lang="en-US" sz="342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This innovation makes digital interactions seamless, inclusive, and efficient.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4406" y="1541062"/>
            <a:ext cx="602774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4250"/>
            <a:ext cx="18288000" cy="10481250"/>
          </a:xfrm>
          <a:custGeom>
            <a:avLst/>
            <a:gdLst/>
            <a:ahLst/>
            <a:cxnLst/>
            <a:rect l="l" t="t" r="r" b="b"/>
            <a:pathLst>
              <a:path w="18288000" h="10481250">
                <a:moveTo>
                  <a:pt x="0" y="0"/>
                </a:moveTo>
                <a:lnTo>
                  <a:pt x="18288000" y="0"/>
                </a:lnTo>
                <a:lnTo>
                  <a:pt x="18288000" y="10481250"/>
                </a:lnTo>
                <a:lnTo>
                  <a:pt x="0" y="104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28509" b="-45973"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757332" y="1602056"/>
            <a:ext cx="5994124" cy="1773322"/>
            <a:chOff x="0" y="0"/>
            <a:chExt cx="2747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99516" y="1744239"/>
            <a:ext cx="5994124" cy="1773322"/>
            <a:chOff x="0" y="0"/>
            <a:chExt cx="2747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1216" y="3786164"/>
            <a:ext cx="12679730" cy="4874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4"/>
              </a:lnSpc>
            </a:pPr>
            <a:endParaRPr dirty="0"/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Traditional form filling is time-consuming and error-prone.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Typing difficulties for non-tech users, elderly individuals, and differently-abled people.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Language barriers make it hard for vernacular users to fill forms.</a:t>
            </a:r>
          </a:p>
          <a:p>
            <a:pPr marL="745482" lvl="1" indent="-372741" algn="l">
              <a:lnSpc>
                <a:spcPts val="4834"/>
              </a:lnSpc>
              <a:buFont typeface="Arial"/>
              <a:buChar char="•"/>
            </a:pPr>
            <a:r>
              <a:rPr lang="en-US" sz="3452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Need for a voice-enabled, AI-powered solution to simplify the process.</a:t>
            </a:r>
          </a:p>
          <a:p>
            <a:pPr algn="l">
              <a:lnSpc>
                <a:spcPts val="4834"/>
              </a:lnSpc>
            </a:pPr>
            <a:endParaRPr lang="en-US" sz="3452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5892" y="2114418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808505" y="632349"/>
            <a:ext cx="5994124" cy="1773322"/>
            <a:chOff x="0" y="0"/>
            <a:chExt cx="2747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0689" y="774533"/>
            <a:ext cx="5994124" cy="1773322"/>
            <a:chOff x="0" y="0"/>
            <a:chExt cx="2747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8505" y="2977895"/>
            <a:ext cx="9883636" cy="46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Voice-Enabled Form Filling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Users can speak instead of typing, making the process faster and more convenient.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AI-Powered Error Correction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NLP ensures accurate text input, reducing mistakes in form entries.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User-Friendly Interface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Simple and intuitive UI for easy navigation, even for non-tech users.</a:t>
            </a:r>
          </a:p>
          <a:p>
            <a:pPr algn="l">
              <a:lnSpc>
                <a:spcPts val="4603"/>
              </a:lnSpc>
            </a:pP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</a:t>
            </a:r>
            <a:r>
              <a:rPr lang="en-US" sz="3288" b="1" u="sng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Accessibility for All</a:t>
            </a:r>
            <a:r>
              <a:rPr lang="en-US" sz="32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– Designed to assist elderly users and differently-abled individuals.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066" y="114471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ED3EA7-1CC1-15CE-1956-4B88A725A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466" y="467826"/>
            <a:ext cx="6193029" cy="42049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2ABD60-B390-4392-0FA9-2E65A827D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370" y="5496174"/>
            <a:ext cx="6193029" cy="40435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82137" y="-495020"/>
            <a:ext cx="9287959" cy="8409825"/>
          </a:xfrm>
          <a:custGeom>
            <a:avLst/>
            <a:gdLst/>
            <a:ahLst/>
            <a:cxnLst/>
            <a:rect l="l" t="t" r="r" b="b"/>
            <a:pathLst>
              <a:path w="9287959" h="8409825">
                <a:moveTo>
                  <a:pt x="9287960" y="8409824"/>
                </a:moveTo>
                <a:lnTo>
                  <a:pt x="0" y="8409824"/>
                </a:lnTo>
                <a:lnTo>
                  <a:pt x="0" y="0"/>
                </a:lnTo>
                <a:lnTo>
                  <a:pt x="9287960" y="0"/>
                </a:lnTo>
                <a:lnTo>
                  <a:pt x="9287960" y="84098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7933" y="804978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7"/>
                </a:lnTo>
                <a:lnTo>
                  <a:pt x="0" y="666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8303269" y="8738243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3" y="0"/>
                </a:moveTo>
                <a:lnTo>
                  <a:pt x="0" y="0"/>
                </a:lnTo>
                <a:lnTo>
                  <a:pt x="0" y="6664266"/>
                </a:lnTo>
                <a:lnTo>
                  <a:pt x="7360133" y="6664266"/>
                </a:lnTo>
                <a:lnTo>
                  <a:pt x="7360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456194"/>
            <a:ext cx="8661273" cy="1773322"/>
            <a:chOff x="0" y="0"/>
            <a:chExt cx="396988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98377"/>
            <a:ext cx="8866723" cy="1773322"/>
            <a:chOff x="0" y="0"/>
            <a:chExt cx="396988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9884" cy="812800"/>
            </a:xfrm>
            <a:custGeom>
              <a:avLst/>
              <a:gdLst/>
              <a:ahLst/>
              <a:cxnLst/>
              <a:rect l="l" t="t" r="r" b="b"/>
              <a:pathLst>
                <a:path w="3969884" h="812800">
                  <a:moveTo>
                    <a:pt x="3969884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69884" y="624840"/>
                  </a:lnTo>
                  <a:lnTo>
                    <a:pt x="396988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69884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257" y="2636417"/>
            <a:ext cx="3938855" cy="851368"/>
            <a:chOff x="0" y="0"/>
            <a:chExt cx="1037394" cy="2242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7394" cy="224229"/>
            </a:xfrm>
            <a:custGeom>
              <a:avLst/>
              <a:gdLst/>
              <a:ahLst/>
              <a:cxnLst/>
              <a:rect l="l" t="t" r="r" b="b"/>
              <a:pathLst>
                <a:path w="1037394" h="224229">
                  <a:moveTo>
                    <a:pt x="0" y="0"/>
                  </a:moveTo>
                  <a:lnTo>
                    <a:pt x="1037394" y="0"/>
                  </a:lnTo>
                  <a:lnTo>
                    <a:pt x="1037394" y="224229"/>
                  </a:lnTo>
                  <a:lnTo>
                    <a:pt x="0" y="224229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37394" cy="271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246" y="5291258"/>
            <a:ext cx="4009947" cy="917427"/>
            <a:chOff x="0" y="0"/>
            <a:chExt cx="1056118" cy="2416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4466" y="6408710"/>
            <a:ext cx="11764373" cy="17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Gemini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(For AI-driven text processing)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AssemblyAI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speech-to-text conversion)</a:t>
            </a:r>
          </a:p>
          <a:p>
            <a:pPr algn="l">
              <a:lnSpc>
                <a:spcPts val="4661"/>
              </a:lnSpc>
            </a:pPr>
            <a:endParaRPr lang="en-US" sz="3329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95991" y="7751735"/>
            <a:ext cx="4009947" cy="917427"/>
            <a:chOff x="0" y="0"/>
            <a:chExt cx="1056118" cy="241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6118" cy="241627"/>
            </a:xfrm>
            <a:custGeom>
              <a:avLst/>
              <a:gdLst/>
              <a:ahLst/>
              <a:cxnLst/>
              <a:rect l="l" t="t" r="r" b="b"/>
              <a:pathLst>
                <a:path w="1056118" h="241627">
                  <a:moveTo>
                    <a:pt x="0" y="0"/>
                  </a:moveTo>
                  <a:lnTo>
                    <a:pt x="1056118" y="0"/>
                  </a:lnTo>
                  <a:lnTo>
                    <a:pt x="1056118" y="241627"/>
                  </a:lnTo>
                  <a:lnTo>
                    <a:pt x="0" y="241627"/>
                  </a:lnTo>
                  <a:close/>
                </a:path>
              </a:pathLst>
            </a:custGeom>
            <a:solidFill>
              <a:srgbClr val="9BDAE9">
                <a:alpha val="4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56118" cy="289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85851" y="790796"/>
            <a:ext cx="2130287" cy="1857236"/>
          </a:xfrm>
          <a:custGeom>
            <a:avLst/>
            <a:gdLst/>
            <a:ahLst/>
            <a:cxnLst/>
            <a:rect l="l" t="t" r="r" b="b"/>
            <a:pathLst>
              <a:path w="2130287" h="1857236">
                <a:moveTo>
                  <a:pt x="0" y="0"/>
                </a:moveTo>
                <a:lnTo>
                  <a:pt x="2130287" y="0"/>
                </a:lnTo>
                <a:lnTo>
                  <a:pt x="2130287" y="1857236"/>
                </a:lnTo>
                <a:lnTo>
                  <a:pt x="0" y="185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164" t="-6828" r="-43357" b="-1222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85851" y="4616357"/>
            <a:ext cx="2423086" cy="1668527"/>
          </a:xfrm>
          <a:custGeom>
            <a:avLst/>
            <a:gdLst/>
            <a:ahLst/>
            <a:cxnLst/>
            <a:rect l="l" t="t" r="r" b="b"/>
            <a:pathLst>
              <a:path w="2423086" h="1668527">
                <a:moveTo>
                  <a:pt x="0" y="0"/>
                </a:moveTo>
                <a:lnTo>
                  <a:pt x="2423087" y="0"/>
                </a:lnTo>
                <a:lnTo>
                  <a:pt x="2423087" y="1668528"/>
                </a:lnTo>
                <a:lnTo>
                  <a:pt x="0" y="166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44" r="-1220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23"/>
          <p:cNvSpPr/>
          <p:nvPr/>
        </p:nvSpPr>
        <p:spPr>
          <a:xfrm>
            <a:off x="13082137" y="6484910"/>
            <a:ext cx="2344132" cy="1532044"/>
          </a:xfrm>
          <a:custGeom>
            <a:avLst/>
            <a:gdLst/>
            <a:ahLst/>
            <a:cxnLst/>
            <a:rect l="l" t="t" r="r" b="b"/>
            <a:pathLst>
              <a:path w="2344132" h="1532044">
                <a:moveTo>
                  <a:pt x="0" y="0"/>
                </a:moveTo>
                <a:lnTo>
                  <a:pt x="2344133" y="0"/>
                </a:lnTo>
                <a:lnTo>
                  <a:pt x="2344133" y="1532044"/>
                </a:lnTo>
                <a:lnTo>
                  <a:pt x="0" y="1532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541" t="-36464" r="-43906" b="-2830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732251" y="8171992"/>
            <a:ext cx="2276687" cy="1589461"/>
          </a:xfrm>
          <a:custGeom>
            <a:avLst/>
            <a:gdLst/>
            <a:ahLst/>
            <a:cxnLst/>
            <a:rect l="l" t="t" r="r" b="b"/>
            <a:pathLst>
              <a:path w="2276687" h="1589461">
                <a:moveTo>
                  <a:pt x="0" y="0"/>
                </a:moveTo>
                <a:lnTo>
                  <a:pt x="2276687" y="0"/>
                </a:lnTo>
                <a:lnTo>
                  <a:pt x="2276687" y="1589460"/>
                </a:lnTo>
                <a:lnTo>
                  <a:pt x="0" y="1589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184" r="-11595" b="-318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08938" y="2871251"/>
            <a:ext cx="2352387" cy="1373206"/>
          </a:xfrm>
          <a:custGeom>
            <a:avLst/>
            <a:gdLst/>
            <a:ahLst/>
            <a:cxnLst/>
            <a:rect l="l" t="t" r="r" b="b"/>
            <a:pathLst>
              <a:path w="2352387" h="1373206">
                <a:moveTo>
                  <a:pt x="0" y="0"/>
                </a:moveTo>
                <a:lnTo>
                  <a:pt x="2352386" y="0"/>
                </a:lnTo>
                <a:lnTo>
                  <a:pt x="2352386" y="1373206"/>
                </a:lnTo>
                <a:lnTo>
                  <a:pt x="0" y="1373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64466" y="3699426"/>
            <a:ext cx="11764373" cy="117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Frontend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React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   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</a:t>
            </a:r>
            <a:r>
              <a:rPr lang="en-US" sz="3329" dirty="0" err="1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Vercel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)</a:t>
            </a:r>
          </a:p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Backend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: 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Express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.</a:t>
            </a:r>
            <a:r>
              <a:rPr lang="en-US" sz="3329" b="1" dirty="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js   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(Hosted on Render)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4246" y="2814101"/>
            <a:ext cx="366956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STACK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7022" y="5527419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 SERVICES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5565" y="968556"/>
            <a:ext cx="870985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8767" y="7987895"/>
            <a:ext cx="3407883" cy="5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4466" y="8869187"/>
            <a:ext cx="11764373" cy="58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827" lvl="1" indent="-359414" algn="l">
              <a:lnSpc>
                <a:spcPts val="4661"/>
              </a:lnSpc>
              <a:buFont typeface="Arial"/>
              <a:buChar char="•"/>
            </a:pPr>
            <a:r>
              <a:rPr lang="en-US" sz="3329" b="1" dirty="0" err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NeonDB</a:t>
            </a:r>
            <a:r>
              <a:rPr lang="en-US" sz="3329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  (For storing structured data)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835" y="2070379"/>
            <a:ext cx="15131735" cy="8046568"/>
          </a:xfrm>
          <a:custGeom>
            <a:avLst/>
            <a:gdLst/>
            <a:ahLst/>
            <a:cxnLst/>
            <a:rect l="l" t="t" r="r" b="b"/>
            <a:pathLst>
              <a:path w="15131735" h="8046568">
                <a:moveTo>
                  <a:pt x="0" y="0"/>
                </a:moveTo>
                <a:lnTo>
                  <a:pt x="15131736" y="0"/>
                </a:lnTo>
                <a:lnTo>
                  <a:pt x="15131736" y="8046568"/>
                </a:lnTo>
                <a:lnTo>
                  <a:pt x="0" y="804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25648" y="6694398"/>
            <a:ext cx="6542419" cy="5923863"/>
          </a:xfrm>
          <a:custGeom>
            <a:avLst/>
            <a:gdLst/>
            <a:ahLst/>
            <a:cxnLst/>
            <a:rect l="l" t="t" r="r" b="b"/>
            <a:pathLst>
              <a:path w="6542419" h="5923863">
                <a:moveTo>
                  <a:pt x="0" y="0"/>
                </a:moveTo>
                <a:lnTo>
                  <a:pt x="6542419" y="0"/>
                </a:lnTo>
                <a:lnTo>
                  <a:pt x="6542419" y="5923863"/>
                </a:lnTo>
                <a:lnTo>
                  <a:pt x="0" y="592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5300475" y="188761"/>
            <a:ext cx="8382086" cy="1741949"/>
            <a:chOff x="0" y="0"/>
            <a:chExt cx="391111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9303" y="328429"/>
            <a:ext cx="8382086" cy="1741949"/>
            <a:chOff x="0" y="0"/>
            <a:chExt cx="391111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11112" cy="812800"/>
            </a:xfrm>
            <a:custGeom>
              <a:avLst/>
              <a:gdLst/>
              <a:ahLst/>
              <a:cxnLst/>
              <a:rect l="l" t="t" r="r" b="b"/>
              <a:pathLst>
                <a:path w="3911112" h="812800">
                  <a:moveTo>
                    <a:pt x="391111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911112" y="624840"/>
                  </a:lnTo>
                  <a:lnTo>
                    <a:pt x="391111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911112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00475" y="772207"/>
            <a:ext cx="8580914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ARCHITECTURE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425" y="3617553"/>
            <a:ext cx="6934151" cy="5263546"/>
            <a:chOff x="0" y="0"/>
            <a:chExt cx="1826279" cy="1386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278" cy="1386284"/>
            </a:xfrm>
            <a:custGeom>
              <a:avLst/>
              <a:gdLst/>
              <a:ahLst/>
              <a:cxnLst/>
              <a:rect l="l" t="t" r="r" b="b"/>
              <a:pathLst>
                <a:path w="1826278" h="1386284">
                  <a:moveTo>
                    <a:pt x="0" y="0"/>
                  </a:moveTo>
                  <a:lnTo>
                    <a:pt x="1826278" y="0"/>
                  </a:lnTo>
                  <a:lnTo>
                    <a:pt x="1826278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6279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7602" y="3617553"/>
            <a:ext cx="6588108" cy="5263546"/>
            <a:chOff x="0" y="0"/>
            <a:chExt cx="1735140" cy="1386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140" cy="1386284"/>
            </a:xfrm>
            <a:custGeom>
              <a:avLst/>
              <a:gdLst/>
              <a:ahLst/>
              <a:cxnLst/>
              <a:rect l="l" t="t" r="r" b="b"/>
              <a:pathLst>
                <a:path w="1735140" h="1386284">
                  <a:moveTo>
                    <a:pt x="0" y="0"/>
                  </a:moveTo>
                  <a:lnTo>
                    <a:pt x="1735140" y="0"/>
                  </a:lnTo>
                  <a:lnTo>
                    <a:pt x="1735140" y="1386284"/>
                  </a:lnTo>
                  <a:lnTo>
                    <a:pt x="0" y="1386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BDAE9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5140" cy="1433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374414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2798" y="4437092"/>
            <a:ext cx="447422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8262" y="5431891"/>
            <a:ext cx="6526529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Multi-Language Support 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AI-Powered Processing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Real-Time Error Detection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✅ Seamless Integration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62488" y="4642663"/>
            <a:ext cx="6173222" cy="374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endParaRPr dirty="0"/>
          </a:p>
          <a:p>
            <a:pPr algn="l">
              <a:lnSpc>
                <a:spcPts val="5969"/>
              </a:lnSpc>
            </a:pPr>
            <a:r>
              <a:rPr lang="en-US" sz="4264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Increased Accessibility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Higher Accuracy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User-Friendly </a:t>
            </a:r>
          </a:p>
          <a:p>
            <a:pPr algn="l">
              <a:lnSpc>
                <a:spcPts val="5954"/>
              </a:lnSpc>
            </a:pPr>
            <a:r>
              <a:rPr lang="en-US" sz="4253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✔️ Boosts Productivity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100480" y="1183717"/>
            <a:ext cx="6641176" cy="1773322"/>
            <a:chOff x="0" y="0"/>
            <a:chExt cx="3043975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5780" y="1254810"/>
            <a:ext cx="6641176" cy="1773322"/>
            <a:chOff x="0" y="0"/>
            <a:chExt cx="304397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43975" cy="812800"/>
            </a:xfrm>
            <a:custGeom>
              <a:avLst/>
              <a:gdLst/>
              <a:ahLst/>
              <a:cxnLst/>
              <a:rect l="l" t="t" r="r" b="b"/>
              <a:pathLst>
                <a:path w="3043975" h="812800">
                  <a:moveTo>
                    <a:pt x="304397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043975" y="624840"/>
                  </a:lnTo>
                  <a:lnTo>
                    <a:pt x="30439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043975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68527" y="1624988"/>
            <a:ext cx="6678430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HIGHLIGHTS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3459400" y="407319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01584" y="549503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68989" y="2322825"/>
            <a:ext cx="6645449" cy="6645449"/>
          </a:xfrm>
          <a:custGeom>
            <a:avLst/>
            <a:gdLst/>
            <a:ahLst/>
            <a:cxnLst/>
            <a:rect l="l" t="t" r="r" b="b"/>
            <a:pathLst>
              <a:path w="6645449" h="6645449">
                <a:moveTo>
                  <a:pt x="0" y="0"/>
                </a:moveTo>
                <a:lnTo>
                  <a:pt x="6645449" y="0"/>
                </a:lnTo>
                <a:lnTo>
                  <a:pt x="6645449" y="6645449"/>
                </a:lnTo>
                <a:lnTo>
                  <a:pt x="0" y="6645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5740" y="3226829"/>
            <a:ext cx="11831283" cy="457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377" lvl="1" indent="-486189" algn="just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Government Services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Healthcare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Banking &amp; Finance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E-commerce </a:t>
            </a:r>
          </a:p>
          <a:p>
            <a:pPr marL="972377" lvl="1" indent="-486189" algn="l">
              <a:lnSpc>
                <a:spcPts val="6305"/>
              </a:lnSpc>
              <a:buFont typeface="Arial"/>
              <a:buChar char="•"/>
            </a:pPr>
            <a:r>
              <a:rPr lang="en-US" sz="4503" b="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Education </a:t>
            </a:r>
          </a:p>
          <a:p>
            <a:pPr algn="l">
              <a:lnSpc>
                <a:spcPts val="4981"/>
              </a:lnSpc>
            </a:pPr>
            <a:endParaRPr lang="en-US" sz="4503" b="1">
              <a:solidFill>
                <a:srgbClr val="000000"/>
              </a:solidFill>
              <a:latin typeface="DG Jory Bold"/>
              <a:ea typeface="DG Jory Bold"/>
              <a:cs typeface="DG Jory Bold"/>
              <a:sym typeface="DG Jory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67960" y="919681"/>
            <a:ext cx="6027748" cy="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APPLICATIONS</a:t>
            </a:r>
          </a:p>
        </p:txBody>
      </p:sp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0067" y="4897467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607933" y="-126175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7"/>
                </a:moveTo>
                <a:lnTo>
                  <a:pt x="0" y="6664267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57022" y="6029979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0" y="0"/>
                </a:moveTo>
                <a:lnTo>
                  <a:pt x="7360134" y="0"/>
                </a:lnTo>
                <a:lnTo>
                  <a:pt x="7360134" y="6664266"/>
                </a:lnTo>
                <a:lnTo>
                  <a:pt x="0" y="66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-3530978" y="-2407245"/>
            <a:ext cx="7360133" cy="6664266"/>
          </a:xfrm>
          <a:custGeom>
            <a:avLst/>
            <a:gdLst/>
            <a:ahLst/>
            <a:cxnLst/>
            <a:rect l="l" t="t" r="r" b="b"/>
            <a:pathLst>
              <a:path w="7360133" h="6664266">
                <a:moveTo>
                  <a:pt x="7360134" y="6664266"/>
                </a:moveTo>
                <a:lnTo>
                  <a:pt x="0" y="6664266"/>
                </a:lnTo>
                <a:lnTo>
                  <a:pt x="0" y="0"/>
                </a:lnTo>
                <a:lnTo>
                  <a:pt x="7360134" y="0"/>
                </a:lnTo>
                <a:lnTo>
                  <a:pt x="7360134" y="66642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075846" y="924888"/>
            <a:ext cx="5994124" cy="1773322"/>
            <a:chOff x="0" y="0"/>
            <a:chExt cx="2747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9BDAE9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18030" y="1067072"/>
            <a:ext cx="5994124" cy="1773322"/>
            <a:chOff x="0" y="0"/>
            <a:chExt cx="2747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7400" cy="812800"/>
            </a:xfrm>
            <a:custGeom>
              <a:avLst/>
              <a:gdLst/>
              <a:ahLst/>
              <a:cxnLst/>
              <a:rect l="l" t="t" r="r" b="b"/>
              <a:pathLst>
                <a:path w="2747400" h="812800">
                  <a:moveTo>
                    <a:pt x="274740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747400" y="624840"/>
                  </a:lnTo>
                  <a:lnTo>
                    <a:pt x="2747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6C3D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7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74808" y="3392588"/>
            <a:ext cx="6984492" cy="5633493"/>
          </a:xfrm>
          <a:custGeom>
            <a:avLst/>
            <a:gdLst/>
            <a:ahLst/>
            <a:cxnLst/>
            <a:rect l="l" t="t" r="r" b="b"/>
            <a:pathLst>
              <a:path w="6984492" h="5633493">
                <a:moveTo>
                  <a:pt x="0" y="0"/>
                </a:moveTo>
                <a:lnTo>
                  <a:pt x="6984492" y="0"/>
                </a:lnTo>
                <a:lnTo>
                  <a:pt x="6984492" y="5633493"/>
                </a:lnTo>
                <a:lnTo>
                  <a:pt x="0" y="563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523" b="-1245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13536" y="3339818"/>
            <a:ext cx="7616059" cy="568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AI-powered voice input is rapidly expanding across industries.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High demand for accessibility &amp; multilingual support.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The speech recognition market is growing at 15%+ CAGR.</a:t>
            </a:r>
          </a:p>
          <a:p>
            <a:pPr marL="774733" lvl="1" indent="-387367" algn="l">
              <a:lnSpc>
                <a:spcPts val="5023"/>
              </a:lnSpc>
              <a:buFont typeface="Arial"/>
              <a:buChar char="•"/>
            </a:pPr>
            <a:r>
              <a:rPr lang="en-US" sz="3588" dirty="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Businesses &amp; governments are adopting AI-driven form automation.</a:t>
            </a:r>
          </a:p>
          <a:p>
            <a:pPr algn="l">
              <a:lnSpc>
                <a:spcPts val="5023"/>
              </a:lnSpc>
            </a:pPr>
            <a:endParaRPr lang="en-US" sz="3588" dirty="0">
              <a:solidFill>
                <a:srgbClr val="000000"/>
              </a:solidFill>
              <a:latin typeface="DG Jory"/>
              <a:ea typeface="DG Jory"/>
              <a:cs typeface="DG Jory"/>
              <a:sym typeface="DG Jor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84406" y="1437250"/>
            <a:ext cx="6027748" cy="7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93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6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2.2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.1|1.4|0.7|0.6|0.5|0.5|1.3|1.2|1.5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423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Canva Sans</vt:lpstr>
      <vt:lpstr>Calibri</vt:lpstr>
      <vt:lpstr>DG Jory</vt:lpstr>
      <vt:lpstr>League Spartan</vt:lpstr>
      <vt:lpstr>DG Jory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Beyond_Qwerty Project</dc:title>
  <dc:creator>Asus</dc:creator>
  <cp:lastModifiedBy>Khushi Kasliwal</cp:lastModifiedBy>
  <cp:revision>4</cp:revision>
  <dcterms:created xsi:type="dcterms:W3CDTF">2006-08-16T00:00:00Z</dcterms:created>
  <dcterms:modified xsi:type="dcterms:W3CDTF">2025-03-07T13:14:46Z</dcterms:modified>
  <dc:identifier>DAGg4LJeUkM</dc:identifier>
</cp:coreProperties>
</file>